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59BD"/>
    <a:srgbClr val="CC66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C03DF-BADA-464B-BF55-D044DA7DD700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58CF4D-9556-43F5-9496-37E2BB14EA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496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8CF4D-9556-43F5-9496-37E2BB14EAB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821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8CF4D-9556-43F5-9496-37E2BB14EAB5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484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8CF4D-9556-43F5-9496-37E2BB14EAB5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5572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8CF4D-9556-43F5-9496-37E2BB14EAB5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3745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8CF4D-9556-43F5-9496-37E2BB14EAB5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293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C07A7E5-CBBB-432E-B36C-EC919233D9C1}" type="datetime1">
              <a:rPr lang="ru-RU" smtClean="0"/>
              <a:t>01.02.2015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0A67F-30B3-4CDB-BCAE-5D8D831E7E22}" type="datetime1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0CCAB-8801-4C39-8204-A3B054BFC242}" type="datetime1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A78AB-A6CF-416E-B06C-AA68F375BCB6}" type="datetime1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F395C40-C26D-48C2-8421-866F8658CDB7}" type="datetime1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8B68-2F93-45FE-8DB6-98B0216A345A}" type="datetime1">
              <a:rPr lang="ru-RU" smtClean="0"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93212-F0AE-44A0-BB7E-77DF16BDC4FE}" type="datetime1">
              <a:rPr lang="ru-RU" smtClean="0"/>
              <a:t>01.02.2015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E17CC-D113-4DB3-91EA-3EFEEBBC2BAF}" type="datetime1">
              <a:rPr lang="ru-RU" smtClean="0"/>
              <a:t>01.02.2015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6CC4-993E-433D-8BD2-6B7932950FA2}" type="datetime1">
              <a:rPr lang="ru-RU" smtClean="0"/>
              <a:t>01.02.2015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3B75-4811-4055-A357-23A160E482A4}" type="datetime1">
              <a:rPr lang="ru-RU" smtClean="0"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8D854-D7E1-4EC2-AC03-F3AC74E9403E}" type="datetime1">
              <a:rPr lang="ru-RU" smtClean="0"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88F471C-F460-4DFE-B942-26D1A542E257}" type="datetime1">
              <a:rPr lang="ru-RU" smtClean="0"/>
              <a:t>01.02.2015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file:///F:\&#1057;&#1077;&#1084;&#1080;&#1085;&#1072;&#1088;%20&#1060;&#1043;&#1054;&#1057;%2028%20&#1103;&#1085;&#1074;&#1072;&#1088;&#1103;%202015%20&#1075;\&#1055;&#1088;&#1080;&#1083;&#1086;&#1078;&#1077;&#1085;&#1080;&#1077;%201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file:///F:\&#1057;&#1077;&#1084;&#1080;&#1085;&#1072;&#1088;%20&#1060;&#1043;&#1054;&#1057;%2028%20&#1103;&#1085;&#1074;&#1072;&#1088;&#1103;%202015%20&#1075;\&#1055;&#1088;&#1080;&#1083;&#1086;&#1078;&#1077;&#1085;&#1080;&#1077;%202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file:///F:\&#1057;&#1077;&#1084;&#1080;&#1085;&#1072;&#1088;%20&#1060;&#1043;&#1054;&#1057;%2028%20&#1103;&#1085;&#1074;&#1072;&#1088;&#1103;%202015%20&#1075;\&#1055;&#1088;&#1080;&#1083;&#1086;&#1078;&#1077;&#1085;&#1080;&#1077;%203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F:\&#1057;&#1077;&#1084;&#1080;&#1085;&#1072;&#1088;%20&#1060;&#1043;&#1054;&#1057;%2028%20&#1103;&#1085;&#1074;&#1072;&#1088;&#1103;%202015%20&#1075;\&#1055;&#1088;&#1080;&#1083;&#1086;&#1078;&#1077;&#1085;&#1080;&#1077;%206.docx" TargetMode="External"/><Relationship Id="rId5" Type="http://schemas.openxmlformats.org/officeDocument/2006/relationships/hyperlink" Target="file:///F:\&#1057;&#1077;&#1084;&#1080;&#1085;&#1072;&#1088;%20&#1060;&#1043;&#1054;&#1057;%2028%20&#1103;&#1085;&#1074;&#1072;&#1088;&#1103;%202015%20&#1075;\&#1055;&#1088;&#1080;&#1083;&#1086;&#1078;&#1077;&#1085;&#1080;&#1077;%204.docx" TargetMode="External"/><Relationship Id="rId4" Type="http://schemas.openxmlformats.org/officeDocument/2006/relationships/hyperlink" Target="file:///F:\&#1057;&#1077;&#1084;&#1080;&#1085;&#1072;&#1088;%20&#1060;&#1043;&#1054;&#1057;%2028%20&#1103;&#1085;&#1074;&#1072;&#1088;&#1103;%202015%20&#1075;\&#1055;&#1088;&#1080;&#1083;&#1086;&#1078;&#1077;&#1085;&#1080;&#1077;%205.doc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3789040"/>
            <a:ext cx="6696744" cy="936104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cs typeface="Aharoni" panose="02010803020104030203" pitchFamily="2" charset="-79"/>
              </a:rPr>
              <a:t>Календарное планирование образовательной деятельности в </a:t>
            </a:r>
            <a:r>
              <a:rPr lang="ru-RU" sz="3100" b="1" dirty="0" smtClean="0">
                <a:cs typeface="Aharoni" panose="02010803020104030203" pitchFamily="2" charset="-79"/>
              </a:rPr>
              <a:t>ДО</a:t>
            </a:r>
            <a:r>
              <a:rPr lang="ru-RU" sz="3100" b="1" dirty="0" smtClean="0"/>
              <a:t>У</a:t>
            </a:r>
            <a:endParaRPr lang="ru-RU" sz="31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953200" cy="5334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Морозова М.В., методист по дошкольному образованию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8836" y="470599"/>
            <a:ext cx="2540000" cy="2413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20417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852936"/>
            <a:ext cx="6858000" cy="864096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chemeClr val="bg1"/>
                </a:solidFill>
              </a:rPr>
              <a:t>Текстовая с использованием картотеки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1043608" y="4267200"/>
            <a:ext cx="7200800" cy="2114128"/>
          </a:xfrm>
        </p:spPr>
        <p:txBody>
          <a:bodyPr>
            <a:noAutofit/>
          </a:bodyPr>
          <a:lstStyle/>
          <a:p>
            <a:pPr lvl="0" algn="l"/>
            <a:r>
              <a:rPr lang="ru-RU" sz="2400" b="1" dirty="0">
                <a:solidFill>
                  <a:schemeClr val="bg1"/>
                </a:solidFill>
              </a:rPr>
              <a:t>Э</a:t>
            </a:r>
            <a:r>
              <a:rPr lang="ru-RU" sz="2400" b="1" dirty="0" smtClean="0">
                <a:solidFill>
                  <a:schemeClr val="bg1"/>
                </a:solidFill>
              </a:rPr>
              <a:t>то </a:t>
            </a:r>
            <a:r>
              <a:rPr lang="ru-RU" sz="2400" b="1" dirty="0">
                <a:solidFill>
                  <a:schemeClr val="bg1"/>
                </a:solidFill>
              </a:rPr>
              <a:t>форма, в которой прописываются задачи, методы, виды и формы образовательного взаимодействия, а ход деятельности прописан на карточках. В данном случае, чтобы сократить написание, в плане указывается лишь номер </a:t>
            </a:r>
            <a:r>
              <a:rPr lang="ru-RU" sz="2400" b="1" dirty="0" smtClean="0">
                <a:solidFill>
                  <a:schemeClr val="bg1"/>
                </a:solidFill>
              </a:rPr>
              <a:t>карточки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542" y="332656"/>
            <a:ext cx="2558058" cy="20686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5575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852936"/>
            <a:ext cx="6858000" cy="864096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chemeClr val="bg1"/>
                </a:solidFill>
              </a:rPr>
              <a:t>Табличная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827584" y="4267200"/>
            <a:ext cx="7632848" cy="2365612"/>
          </a:xfrm>
        </p:spPr>
        <p:txBody>
          <a:bodyPr>
            <a:normAutofit/>
          </a:bodyPr>
          <a:lstStyle/>
          <a:p>
            <a:pPr lvl="0" algn="l"/>
            <a:r>
              <a:rPr lang="ru-RU" b="1" dirty="0">
                <a:solidFill>
                  <a:schemeClr val="bg1"/>
                </a:solidFill>
              </a:rPr>
              <a:t>Э</a:t>
            </a:r>
            <a:r>
              <a:rPr lang="ru-RU" b="1" dirty="0" smtClean="0">
                <a:solidFill>
                  <a:schemeClr val="bg1"/>
                </a:solidFill>
              </a:rPr>
              <a:t>то </a:t>
            </a:r>
            <a:r>
              <a:rPr lang="ru-RU" b="1" dirty="0">
                <a:solidFill>
                  <a:schemeClr val="bg1"/>
                </a:solidFill>
              </a:rPr>
              <a:t>форма, составленная в виде таблицы, в которой в определенных графах указаны содержательные характеристики, которые необходимо спланировать: например, такие, как НОД, образовательная деятельность на прогулке, игры, индивидуальная работа, работа с родителями и т.д. </a:t>
            </a:r>
          </a:p>
          <a:p>
            <a:pPr lvl="0" algn="l"/>
            <a:r>
              <a:rPr lang="ru-RU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file"/>
              </a:rPr>
              <a:t>(таблица1)</a:t>
            </a:r>
            <a:endParaRPr lang="ru-RU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6246" y="432907"/>
            <a:ext cx="4283968" cy="188998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5485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852936"/>
            <a:ext cx="6858000" cy="864096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chemeClr val="bg1"/>
                </a:solidFill>
              </a:rPr>
              <a:t>Циклограмма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827584" y="4267200"/>
            <a:ext cx="7632848" cy="2365612"/>
          </a:xfrm>
        </p:spPr>
        <p:txBody>
          <a:bodyPr>
            <a:normAutofit/>
          </a:bodyPr>
          <a:lstStyle/>
          <a:p>
            <a:pPr algn="l"/>
            <a:r>
              <a:rPr lang="ru-RU" b="1" dirty="0">
                <a:solidFill>
                  <a:schemeClr val="bg1"/>
                </a:solidFill>
              </a:rPr>
              <a:t>Э</a:t>
            </a:r>
            <a:r>
              <a:rPr lang="ru-RU" b="1" dirty="0" smtClean="0">
                <a:solidFill>
                  <a:schemeClr val="bg1"/>
                </a:solidFill>
              </a:rPr>
              <a:t>то </a:t>
            </a:r>
            <a:r>
              <a:rPr lang="ru-RU" b="1" dirty="0">
                <a:solidFill>
                  <a:schemeClr val="bg1"/>
                </a:solidFill>
              </a:rPr>
              <a:t>определенная последовательность деятельности, структура  режимных  моментов,  которая  повторяется  ежедневно, еженедельно или ежемесячно. </a:t>
            </a:r>
            <a:r>
              <a:rPr lang="ru-RU" b="1" dirty="0" smtClean="0">
                <a:solidFill>
                  <a:schemeClr val="bg1"/>
                </a:solidFill>
              </a:rPr>
              <a:t>В </a:t>
            </a:r>
            <a:r>
              <a:rPr lang="ru-RU" b="1" dirty="0">
                <a:solidFill>
                  <a:schemeClr val="bg1"/>
                </a:solidFill>
              </a:rPr>
              <a:t>циклограмму деятельности воспитателя могут войти такие традиционные мероприятия как утренняя гимнастика, различные виды игр, виды НОД, структура деятельности на прогулке и т.д. </a:t>
            </a:r>
            <a:r>
              <a:rPr lang="ru-RU" i="1" u="sng" dirty="0">
                <a:solidFill>
                  <a:srgbClr val="7659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file"/>
              </a:rPr>
              <a:t>(таблица </a:t>
            </a:r>
            <a:r>
              <a:rPr lang="ru-RU" i="1" u="sng" dirty="0" smtClean="0">
                <a:solidFill>
                  <a:srgbClr val="7659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file"/>
              </a:rPr>
              <a:t>2)</a:t>
            </a:r>
            <a:endParaRPr lang="ru-RU" i="1" u="sng" dirty="0">
              <a:solidFill>
                <a:srgbClr val="7659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l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603307"/>
            <a:ext cx="3456384" cy="178938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99668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Календарное планирование в группе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- НОД (непосредственно образовательная деятельность)</a:t>
            </a:r>
          </a:p>
          <a:p>
            <a:r>
              <a:rPr lang="ru-RU" dirty="0"/>
              <a:t>- образовательная деятельность в ходе режимных моментов</a:t>
            </a:r>
          </a:p>
          <a:p>
            <a:r>
              <a:rPr lang="ru-RU" dirty="0"/>
              <a:t>- самостоятельная деятельность детей (виды деятельности, необходимые атрибуты)</a:t>
            </a:r>
          </a:p>
          <a:p>
            <a:r>
              <a:rPr lang="ru-RU" dirty="0"/>
              <a:t>- взаимодействие с родителями (может быть включено в общий план, так и оформлено отдельным планом)</a:t>
            </a:r>
          </a:p>
          <a:p>
            <a:r>
              <a:rPr lang="ru-RU" dirty="0"/>
              <a:t>- индивидуальная деятельность педагога с детьми</a:t>
            </a:r>
          </a:p>
          <a:p>
            <a:r>
              <a:rPr lang="ru-RU" dirty="0"/>
              <a:t>- итоговые мероприятия тематических </a:t>
            </a:r>
            <a:r>
              <a:rPr lang="ru-RU" dirty="0" smtClean="0"/>
              <a:t>периодов</a:t>
            </a:r>
          </a:p>
          <a:p>
            <a:r>
              <a:rPr lang="ru-RU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file"/>
              </a:rPr>
              <a:t>Таблица 3 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ru-RU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file"/>
              </a:rPr>
              <a:t>Таблица 5   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 action="ppaction://hlinkfile"/>
              </a:rPr>
              <a:t>Таблица 4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dirty="0" smtClean="0"/>
              <a:t> </a:t>
            </a:r>
            <a:r>
              <a:rPr lang="ru-RU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 action="ppaction://hlinkfile"/>
              </a:rPr>
              <a:t>Таблица 6</a:t>
            </a:r>
            <a:endParaRPr lang="ru-RU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80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План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8229600" cy="2520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1.Основные принципы календарного планирования.</a:t>
            </a:r>
          </a:p>
          <a:p>
            <a:pPr marL="0" indent="0">
              <a:buNone/>
            </a:pPr>
            <a:r>
              <a:rPr lang="ru-RU" dirty="0"/>
              <a:t>2. Формы и содержание календарного плана воспитателя.</a:t>
            </a:r>
          </a:p>
          <a:p>
            <a:pPr marL="0" indent="0">
              <a:buNone/>
            </a:pPr>
            <a:r>
              <a:rPr lang="ru-RU" dirty="0"/>
              <a:t>3.Варианты оформления календарных </a:t>
            </a:r>
            <a:r>
              <a:rPr lang="ru-RU" dirty="0" smtClean="0"/>
              <a:t>планов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4170318"/>
            <a:ext cx="4269854" cy="2439917"/>
          </a:xfrm>
          <a:prstGeom prst="roundRect">
            <a:avLst>
              <a:gd name="adj" fmla="val 29304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47928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Основные принципы календарного планирования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8229600" cy="4240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Календарное планирование это: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ежедневная  совместная  деятельность  </a:t>
            </a:r>
            <a:r>
              <a:rPr lang="ru-RU" dirty="0"/>
              <a:t>взрослых  и  детей  в  процессе</a:t>
            </a:r>
          </a:p>
          <a:p>
            <a:pPr lvl="0"/>
            <a:r>
              <a:rPr lang="ru-RU" dirty="0"/>
              <a:t>непосредственно образовательной деятельности, </a:t>
            </a:r>
          </a:p>
          <a:p>
            <a:pPr lvl="0"/>
            <a:r>
              <a:rPr lang="ru-RU" dirty="0"/>
              <a:t>в ходе режимных моментов,</a:t>
            </a:r>
          </a:p>
          <a:p>
            <a:pPr lvl="0"/>
            <a:r>
              <a:rPr lang="ru-RU" dirty="0"/>
              <a:t>варианты самостоятельной деятельности детей, </a:t>
            </a:r>
          </a:p>
          <a:p>
            <a:pPr lvl="0"/>
            <a:r>
              <a:rPr lang="ru-RU" dirty="0"/>
              <a:t>насыщенность и наполняемость предметно-развивающей среды в рамках определенной темы.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46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Требования к оформлению плана воспитателя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1811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основываться на принципе развивающего </a:t>
            </a:r>
            <a:r>
              <a:rPr lang="ru-RU" dirty="0" smtClean="0"/>
              <a:t>образования;</a:t>
            </a:r>
            <a:endParaRPr lang="ru-RU" dirty="0"/>
          </a:p>
          <a:p>
            <a:pPr lvl="0"/>
            <a:r>
              <a:rPr lang="ru-RU" dirty="0"/>
              <a:t>соответствовать комплексно-тематическому принципу построения образовательного процесса;</a:t>
            </a:r>
          </a:p>
          <a:p>
            <a:pPr lvl="0"/>
            <a:r>
              <a:rPr lang="ru-RU" dirty="0"/>
              <a:t>соблюдать принцип интеграции образовательных областей в соответствии  с  возрастными  возможностями  и  особенностями воспитанников группы;</a:t>
            </a:r>
          </a:p>
          <a:p>
            <a:pPr lvl="0"/>
            <a:r>
              <a:rPr lang="ru-RU" dirty="0"/>
              <a:t>обеспечивать  единство  воспитательных,  развивающих  и обучающих целей и задач образования воспитанников и соответствие содержания и форм образовательной деятельности возрастным и психолого-педагогическим нормам</a:t>
            </a:r>
            <a:r>
              <a:rPr lang="ru-RU" dirty="0" smtClean="0"/>
              <a:t>;</a:t>
            </a:r>
            <a:endParaRPr lang="ru-RU" dirty="0"/>
          </a:p>
          <a:p>
            <a:pPr lvl="0"/>
            <a:r>
              <a:rPr lang="ru-RU" dirty="0"/>
              <a:t>отсутствие перегруженности содержания плана и обеспечение принципа рациональности в отборе способов и форм организации образовательного </a:t>
            </a:r>
            <a:r>
              <a:rPr lang="ru-RU" dirty="0" smtClean="0"/>
              <a:t>процесса</a:t>
            </a:r>
            <a:r>
              <a:rPr lang="ru-RU" dirty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16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692695"/>
            <a:ext cx="8229600" cy="577634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При выборе формы и вида оформления ежедневного календарного планирования необходимо учитывать следующее:</a:t>
            </a:r>
          </a:p>
          <a:p>
            <a:r>
              <a:rPr lang="ru-RU" dirty="0"/>
              <a:t>- форма планирования должна быть выбрана таким образом, чтобы минимизировать трудозатраты воспитателя по ее заполнению, занимать </a:t>
            </a:r>
            <a:r>
              <a:rPr lang="ru-RU" dirty="0" smtClean="0"/>
              <a:t>как можно </a:t>
            </a:r>
            <a:r>
              <a:rPr lang="ru-RU" dirty="0"/>
              <a:t>меньше времени у воспитателя, поскольку намного важнее для педагога как можно больше времени проводить с детьми в различных видах совместной деятельности</a:t>
            </a:r>
          </a:p>
          <a:p>
            <a:r>
              <a:rPr lang="ru-RU" dirty="0"/>
              <a:t>- календарный план должен быть удобным в ежедневном использовании: четко прописаны основные мероприятия, охвачены все основные разделы программы, задачи из всех образовательных областей.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91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Алгоритм педагога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выделение из программы и формулирование педагогических целей и задач развития детей, планируемых к реализации на данной тематической неделе;</a:t>
            </a:r>
          </a:p>
          <a:p>
            <a:pPr lvl="0"/>
            <a:r>
              <a:rPr lang="ru-RU" dirty="0"/>
              <a:t>отбор педагогического содержания (из разных образовательных областей) и последующее распределение их по </a:t>
            </a:r>
            <a:r>
              <a:rPr lang="ru-RU" dirty="0" smtClean="0"/>
              <a:t>разделам;</a:t>
            </a:r>
            <a:endParaRPr lang="ru-RU" dirty="0"/>
          </a:p>
          <a:p>
            <a:pPr lvl="0"/>
            <a:r>
              <a:rPr lang="ru-RU" dirty="0"/>
              <a:t>выделение итогового события недели;</a:t>
            </a:r>
          </a:p>
          <a:p>
            <a:pPr lvl="0"/>
            <a:r>
              <a:rPr lang="ru-RU" dirty="0"/>
              <a:t>подготовка и подбор литературы, наглядных и дидактических материалов, </a:t>
            </a:r>
            <a:r>
              <a:rPr lang="ru-RU" dirty="0" smtClean="0"/>
              <a:t>оборудования;</a:t>
            </a:r>
            <a:endParaRPr lang="ru-RU" dirty="0"/>
          </a:p>
          <a:p>
            <a:pPr lvl="0"/>
            <a:r>
              <a:rPr lang="ru-RU" dirty="0"/>
              <a:t>практическое  планирование  педагогической деятельности  на каждый день в течение тематической недели и письменное заполнение календарного плана;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42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Целесообразно, чтобы в ДОУ было разработано Положение об организации планирования образовательного процесса, в котором описана вся система планирования в ДОУ: </a:t>
            </a:r>
            <a:endParaRPr lang="ru-RU" dirty="0" smtClean="0"/>
          </a:p>
          <a:p>
            <a:r>
              <a:rPr lang="ru-RU" dirty="0" smtClean="0"/>
              <a:t>какие </a:t>
            </a:r>
            <a:r>
              <a:rPr lang="ru-RU" dirty="0"/>
              <a:t>виды планов устанавливаются в ДОУ, </a:t>
            </a:r>
            <a:endParaRPr lang="ru-RU" dirty="0" smtClean="0"/>
          </a:p>
          <a:p>
            <a:r>
              <a:rPr lang="ru-RU" dirty="0" smtClean="0"/>
              <a:t>кто </a:t>
            </a:r>
            <a:r>
              <a:rPr lang="ru-RU" dirty="0"/>
              <a:t>ответственный за их составление, </a:t>
            </a:r>
            <a:endParaRPr lang="ru-RU" dirty="0" smtClean="0"/>
          </a:p>
          <a:p>
            <a:r>
              <a:rPr lang="ru-RU" dirty="0"/>
              <a:t>к</a:t>
            </a:r>
            <a:r>
              <a:rPr lang="ru-RU" dirty="0" smtClean="0"/>
              <a:t>акие формы </a:t>
            </a:r>
            <a:r>
              <a:rPr lang="ru-RU" dirty="0"/>
              <a:t>плана возможны, </a:t>
            </a:r>
            <a:endParaRPr lang="ru-RU" dirty="0" smtClean="0"/>
          </a:p>
          <a:p>
            <a:r>
              <a:rPr lang="ru-RU" dirty="0" smtClean="0"/>
              <a:t>какие </a:t>
            </a:r>
            <a:r>
              <a:rPr lang="ru-RU" dirty="0"/>
              <a:t>сроки проверки и т.д.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70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906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Формы написания планов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8229600" cy="4312136"/>
          </a:xfrm>
        </p:spPr>
        <p:txBody>
          <a:bodyPr/>
          <a:lstStyle/>
          <a:p>
            <a:r>
              <a:rPr lang="ru-RU" dirty="0" smtClean="0"/>
              <a:t>текстовая,</a:t>
            </a:r>
          </a:p>
          <a:p>
            <a:r>
              <a:rPr lang="ru-RU" dirty="0" smtClean="0"/>
              <a:t>текстовая </a:t>
            </a:r>
            <a:r>
              <a:rPr lang="ru-RU" dirty="0"/>
              <a:t>с использованием картотеки</a:t>
            </a:r>
            <a:r>
              <a:rPr lang="ru-RU" dirty="0" smtClean="0"/>
              <a:t>,</a:t>
            </a:r>
          </a:p>
          <a:p>
            <a:r>
              <a:rPr lang="ru-RU" dirty="0" smtClean="0"/>
              <a:t>табличная </a:t>
            </a:r>
            <a:r>
              <a:rPr lang="ru-RU" dirty="0"/>
              <a:t>или схематично-блочная,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виде циклограммы, </a:t>
            </a:r>
            <a:endParaRPr lang="ru-RU" dirty="0" smtClean="0"/>
          </a:p>
          <a:p>
            <a:r>
              <a:rPr lang="ru-RU" dirty="0" smtClean="0"/>
              <a:t>план-схема </a:t>
            </a:r>
            <a:r>
              <a:rPr lang="ru-RU" dirty="0"/>
              <a:t>и т.д.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573016"/>
            <a:ext cx="3200400" cy="28003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2233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404664"/>
            <a:ext cx="2281436" cy="22814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852936"/>
            <a:ext cx="6858000" cy="864096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chemeClr val="bg1"/>
                </a:solidFill>
              </a:rPr>
              <a:t>Текстовая 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1043608" y="4267200"/>
            <a:ext cx="7344816" cy="2186136"/>
          </a:xfrm>
        </p:spPr>
        <p:txBody>
          <a:bodyPr>
            <a:normAutofit/>
          </a:bodyPr>
          <a:lstStyle/>
          <a:p>
            <a:pPr lvl="0" algn="l"/>
            <a:r>
              <a:rPr lang="ru-RU" b="1" dirty="0" smtClean="0">
                <a:solidFill>
                  <a:schemeClr val="bg1"/>
                </a:solidFill>
              </a:rPr>
              <a:t>Это самая  </a:t>
            </a:r>
            <a:r>
              <a:rPr lang="ru-RU" b="1" dirty="0">
                <a:solidFill>
                  <a:schemeClr val="bg1"/>
                </a:solidFill>
              </a:rPr>
              <a:t>подробная  форма  плана.  Она  необходима начинающим воспитателям. В ней подробно расписываются все задачи, методы, виды и формы образовательного взаимодействия, ход деятельности</a:t>
            </a:r>
            <a:r>
              <a:rPr lang="ru-RU" b="1" dirty="0" smtClean="0">
                <a:solidFill>
                  <a:schemeClr val="bg1"/>
                </a:solidFill>
              </a:rPr>
              <a:t>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98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198</TotalTime>
  <Words>621</Words>
  <Application>Microsoft Office PowerPoint</Application>
  <PresentationFormat>Экран (4:3)</PresentationFormat>
  <Paragraphs>73</Paragraphs>
  <Slides>13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Начальная</vt:lpstr>
      <vt:lpstr>Календарное планирование образовательной деятельности в ДОУ</vt:lpstr>
      <vt:lpstr>План </vt:lpstr>
      <vt:lpstr>Основные принципы календарного планирования</vt:lpstr>
      <vt:lpstr>Требования к оформлению плана воспитателя</vt:lpstr>
      <vt:lpstr>Презентация PowerPoint</vt:lpstr>
      <vt:lpstr>Алгоритм педагога</vt:lpstr>
      <vt:lpstr>Презентация PowerPoint</vt:lpstr>
      <vt:lpstr>Формы написания планов</vt:lpstr>
      <vt:lpstr>Текстовая </vt:lpstr>
      <vt:lpstr>Текстовая с использованием картотеки</vt:lpstr>
      <vt:lpstr>Табличная</vt:lpstr>
      <vt:lpstr>Циклограмма</vt:lpstr>
      <vt:lpstr>Календарное планирование в группе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Календарное планирование образовательной деятельности в ДОУ</dc:title>
  <dc:creator>Марина</dc:creator>
  <cp:lastModifiedBy>marina</cp:lastModifiedBy>
  <cp:revision>29</cp:revision>
  <dcterms:created xsi:type="dcterms:W3CDTF">2015-01-27T17:39:50Z</dcterms:created>
  <dcterms:modified xsi:type="dcterms:W3CDTF">2015-02-01T18:10:46Z</dcterms:modified>
</cp:coreProperties>
</file>